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mpeg" ContentType="vide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1"/>
  </p:notesMasterIdLst>
  <p:handoutMasterIdLst>
    <p:handoutMasterId r:id="rId42"/>
  </p:handoutMasterIdLst>
  <p:sldIdLst>
    <p:sldId id="835" r:id="rId2"/>
    <p:sldId id="257" r:id="rId3"/>
    <p:sldId id="812" r:id="rId4"/>
    <p:sldId id="813" r:id="rId5"/>
    <p:sldId id="258" r:id="rId6"/>
    <p:sldId id="259" r:id="rId7"/>
    <p:sldId id="260" r:id="rId8"/>
    <p:sldId id="261" r:id="rId9"/>
    <p:sldId id="262" r:id="rId10"/>
    <p:sldId id="814" r:id="rId11"/>
    <p:sldId id="838" r:id="rId12"/>
    <p:sldId id="839" r:id="rId13"/>
    <p:sldId id="837" r:id="rId14"/>
    <p:sldId id="815" r:id="rId15"/>
    <p:sldId id="816" r:id="rId16"/>
    <p:sldId id="817" r:id="rId17"/>
    <p:sldId id="845" r:id="rId18"/>
    <p:sldId id="818" r:id="rId19"/>
    <p:sldId id="821" r:id="rId20"/>
    <p:sldId id="841" r:id="rId21"/>
    <p:sldId id="842" r:id="rId22"/>
    <p:sldId id="843" r:id="rId23"/>
    <p:sldId id="836" r:id="rId24"/>
    <p:sldId id="829" r:id="rId25"/>
    <p:sldId id="819" r:id="rId26"/>
    <p:sldId id="822" r:id="rId27"/>
    <p:sldId id="825" r:id="rId28"/>
    <p:sldId id="830" r:id="rId29"/>
    <p:sldId id="792" r:id="rId30"/>
    <p:sldId id="848" r:id="rId31"/>
    <p:sldId id="849" r:id="rId32"/>
    <p:sldId id="850" r:id="rId33"/>
    <p:sldId id="851" r:id="rId34"/>
    <p:sldId id="852" r:id="rId35"/>
    <p:sldId id="770" r:id="rId36"/>
    <p:sldId id="846" r:id="rId37"/>
    <p:sldId id="847" r:id="rId38"/>
    <p:sldId id="771" r:id="rId39"/>
    <p:sldId id="272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 autoAdjust="0"/>
    <p:restoredTop sz="94618" autoAdjust="0"/>
  </p:normalViewPr>
  <p:slideViewPr>
    <p:cSldViewPr>
      <p:cViewPr varScale="1">
        <p:scale>
          <a:sx n="68" d="100"/>
          <a:sy n="68" d="100"/>
        </p:scale>
        <p:origin x="76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e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9562399A-ECA8-43F3-A9F1-B3922F428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1378880-42D5-49AF-8494-99C15758C08D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1D82A97F-4778-4112-BFB3-BDD1F6389DE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967C860-EC87-4DE2-A9B2-14A01C01A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25C94FF6-FD5F-4ABE-A2FF-ABF8F2CDF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51D9CC2-2D7D-4A0F-AB52-E7B49839F101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2C831B9C-A626-4931-8921-70D4901481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5E83DF8-099B-448A-8CA2-A78ABCC89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A0E7314C-B6FD-4F19-88CA-8F76DB618F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2752655-D597-4CB9-BEC9-271C85634091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5172235-3362-49A8-AD0C-7C2A7E0774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66D27D4-FD3A-4A89-A514-2A18674374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DE2E156F-6BDE-418D-89AB-AB4BB961EC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0FE322A-3933-4CF0-8293-85552856532D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B120A7C6-AA43-4B7C-87A8-1748BEB6A4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9FB8524-ECCA-4921-A96B-D064F58D3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C07E46B0-0954-4EF7-B0C8-AF71CE9E3C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48C795D-5405-4446-B6F6-E3EDB88D0F20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9C19A2FF-337D-408D-B492-D1876FDC48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EA31FA0-C4C1-41A4-BB20-1F0DE4F8F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09B8DDE-7595-4953-B9BD-ADA9363EE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ED53B1-FE87-440A-BE83-FF12BDA7D352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5CFED13-E715-46AD-981E-7FBCAE1690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BFE5463-FB42-4605-9429-E38A18439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7.xml"/><Relationship Id="rId7" Type="http://schemas.openxmlformats.org/officeDocument/2006/relationships/image" Target="../media/image37.png"/><Relationship Id="rId12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9.bin"/><Relationship Id="rId5" Type="http://schemas.openxmlformats.org/officeDocument/2006/relationships/tags" Target="../tags/tag9.xml"/><Relationship Id="rId10" Type="http://schemas.openxmlformats.org/officeDocument/2006/relationships/image" Target="../media/image40.png"/><Relationship Id="rId4" Type="http://schemas.openxmlformats.org/officeDocument/2006/relationships/tags" Target="../tags/tag8.xml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elsy.gdan.pl/index.php?option=com_content&amp;task=view&amp;id=20&amp;Itemid=39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w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D5DAF378-5811-4C92-A77B-6CEDD74C1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Overview</a:t>
            </a:r>
          </a:p>
        </p:txBody>
      </p:sp>
      <p:sp>
        <p:nvSpPr>
          <p:cNvPr id="16386" name="Text Box 9">
            <a:extLst>
              <a:ext uri="{FF2B5EF4-FFF2-40B4-BE49-F238E27FC236}">
                <a16:creationId xmlns:a16="http://schemas.microsoft.com/office/drawing/2014/main" id="{8656E506-8D26-4445-A5EC-566D1D330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4" y="1527175"/>
            <a:ext cx="8138766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 dirty="0"/>
              <a:t> Supervised Learning: Immediate feedback (labels provided for every input).</a:t>
            </a:r>
          </a:p>
          <a:p>
            <a:pPr eaLnBrk="1" hangingPunct="1">
              <a:buFontTx/>
              <a:buChar char="•"/>
            </a:pPr>
            <a:endParaRPr lang="en-US" altLang="en-US" sz="1800" dirty="0"/>
          </a:p>
          <a:p>
            <a:pPr eaLnBrk="1" hangingPunct="1">
              <a:buFontTx/>
              <a:buChar char="•"/>
            </a:pPr>
            <a:r>
              <a:rPr lang="en-US" altLang="en-US" sz="1800" dirty="0"/>
              <a:t> Unsupervised Learning: No feedback (no labels provided).</a:t>
            </a:r>
          </a:p>
          <a:p>
            <a:pPr eaLnBrk="1" hangingPunct="1">
              <a:buFontTx/>
              <a:buChar char="•"/>
            </a:pPr>
            <a:endParaRPr lang="en-US" altLang="en-US" sz="1800" dirty="0"/>
          </a:p>
          <a:p>
            <a:pPr eaLnBrk="1" hangingPunct="1">
              <a:buFontTx/>
              <a:buChar char="•"/>
            </a:pPr>
            <a:r>
              <a:rPr lang="en-US" altLang="en-US" sz="1800" dirty="0"/>
              <a:t> Reinforcement Learning: Delayed scalar feedback (a number called reward).</a:t>
            </a:r>
          </a:p>
          <a:p>
            <a:pPr eaLnBrk="1" hangingPunct="1">
              <a:buFontTx/>
              <a:buChar char="•"/>
            </a:pPr>
            <a:endParaRPr lang="en-US" altLang="en-US" sz="1800" dirty="0"/>
          </a:p>
          <a:p>
            <a:pPr eaLnBrk="1" hangingPunct="1">
              <a:buFontTx/>
              <a:buChar char="•"/>
            </a:pPr>
            <a:r>
              <a:rPr lang="en-US" altLang="en-US" sz="1800" dirty="0"/>
              <a:t> RL deals with agents that must sense &amp; act upon their environment. </a:t>
            </a:r>
          </a:p>
          <a:p>
            <a:pPr eaLnBrk="1" hangingPunct="1"/>
            <a:r>
              <a:rPr lang="en-US" altLang="en-US" sz="1800" dirty="0"/>
              <a:t>  This is combines classical AI and machine learning techniques.</a:t>
            </a:r>
          </a:p>
          <a:p>
            <a:pPr eaLnBrk="1" hangingPunct="1"/>
            <a:r>
              <a:rPr lang="en-US" altLang="en-US" sz="1800" dirty="0"/>
              <a:t>  It the most comprehensive problem setting.</a:t>
            </a:r>
          </a:p>
          <a:p>
            <a:pPr eaLnBrk="1" hangingPunct="1"/>
            <a:endParaRPr lang="en-US" altLang="en-US" sz="1800" dirty="0"/>
          </a:p>
          <a:p>
            <a:pPr eaLnBrk="1" hangingPunct="1">
              <a:buFontTx/>
              <a:buChar char="•"/>
            </a:pPr>
            <a:r>
              <a:rPr lang="en-US" altLang="en-US" sz="1800" dirty="0"/>
              <a:t> Examples: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/>
              <a:t> A robot cleaning my room and recharging its battery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/>
              <a:t> Robot-soccer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/>
              <a:t> Learning how to fly a helicopter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/>
              <a:t>and so 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17E3-C039-44EB-88DB-6673EF8C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5890-FEAF-451E-B866-3EAC20D8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292929"/>
                </a:solidFill>
                <a:effectLst/>
                <a:latin typeface="charter"/>
              </a:rPr>
              <a:t>Q-learning is an off policy reinforcement learning algorithm that seeks to find the best action to take given the current state. It’s considered off-policy because the q-learning function learns from actions that are outside the current policy, like taking random actions, and therefore a policy isn’t needed. More specifically, q-learning seeks to learn a policy that maximizes the total reward.</a:t>
            </a:r>
          </a:p>
          <a:p>
            <a:pPr algn="l"/>
            <a:endParaRPr lang="en-US" sz="2800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sz="2800" b="0" i="0" dirty="0">
                <a:solidFill>
                  <a:srgbClr val="292929"/>
                </a:solidFill>
                <a:effectLst/>
                <a:latin typeface="charter"/>
              </a:rPr>
              <a:t>The ‘q’ in q-learning stands for quality. Quality in this case represents how useful a given action is in gaining some future reward.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1164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3D6C-DB44-4D5B-B2AC-7CE91630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0D50358-0B54-463D-BAEA-1B460C1254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1524000"/>
            <a:ext cx="10058400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When q-learning is performed we create what’s called a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q-table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or matrix that follows the shape 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[state, action]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>
              <a:spcBef>
                <a:spcPct val="0"/>
              </a:spcBef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we initialize our values to zero. 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>
              <a:spcBef>
                <a:spcPct val="0"/>
              </a:spcBef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We then update and store our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q-values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after an episode.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>
              <a:spcBef>
                <a:spcPct val="0"/>
              </a:spcBef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This q-table becomes a reference table for our agent to select the best action based on the q-value.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Bef>
                <a:spcPct val="0"/>
              </a:spcBef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next step is simply for the agent to interact with the environment and make updates to the state action pairs in our q-table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Q[state, action]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7182-542E-4DE6-8C01-9155A733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0" lang="en-US" altLang="en-US" sz="44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</a:br>
            <a:r>
              <a:rPr kumimoji="0" lang="en-US" altLang="en-US" sz="44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Taking Action: Explore or Exploit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99268B-1631-4011-95E5-D63EFED85F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857977"/>
            <a:ext cx="11099799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An agent interacts with the environment in 1 of 2 ways.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The first is to use the q-table as a reference and view all possible actions for a given state.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agent then selects the action based on the max value of those actions.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This is known as 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exploiting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since we use the information we have available to us to make a decision.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second way to take action is to act randomly.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This is called 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exploring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Instead of selecting actions based on the max future reward we select an action at random.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Acting randomly is important because it allows the agent to explore and discover new states that otherwise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may not be selected during the exploitation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You can balance exploration/exploitation using epsilon (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ε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) and setting the value of how often you want to explore vs exploit.</a:t>
            </a:r>
          </a:p>
        </p:txBody>
      </p:sp>
    </p:spTree>
    <p:extLst>
      <p:ext uri="{BB962C8B-B14F-4D97-AF65-F5344CB8AC3E}">
        <p14:creationId xmlns:p14="http://schemas.microsoft.com/office/powerpoint/2010/main" val="213258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1B91-A1D3-420E-9468-CDD8BCBB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Updating the q-table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E49C44-D0FE-47B2-BDB8-0EF3DD947E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" y="1815643"/>
            <a:ext cx="1112520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updates occur after each step or action and ends when an episode is done.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Done in this case means reaching some terminal point by the agent.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 terminal state for example can be anything like landing on a checkout page,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reaching the end of some game, completing some desired objective, etc.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agent will not learn much after a single episode, but eventually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enough exploring (steps and episodes)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it will converge and learn the optimal q-values or q-star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nlo"/>
              </a:rPr>
              <a:t>Q∗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4136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7734-C83D-4910-B7CA-BC6144DE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B273B-3A68-48EE-9B07-94E6BB1D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Here are the 3 basic steps: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Agent starts in a state (s1) takes an action (a1) and receives a reward (r1)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Agent selects action by referencing Q-table with highest value (max)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by random (epsilon, ε)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Update q-values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dium-content-sans-serif-fon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20C3500E-7042-4D5B-A29F-B05461539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Conclusion</a:t>
            </a:r>
          </a:p>
        </p:txBody>
      </p:sp>
      <p:sp>
        <p:nvSpPr>
          <p:cNvPr id="48130" name="Text Box 4">
            <a:extLst>
              <a:ext uri="{FF2B5EF4-FFF2-40B4-BE49-F238E27FC236}">
                <a16:creationId xmlns:a16="http://schemas.microsoft.com/office/drawing/2014/main" id="{CA1B7F45-5538-439E-AFF1-FB9CEEE12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4" y="1504951"/>
            <a:ext cx="80613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Reinforcement learning addresses a very broad and relevant question:</a:t>
            </a:r>
          </a:p>
          <a:p>
            <a:pPr eaLnBrk="1" hangingPunct="1"/>
            <a:r>
              <a:rPr lang="en-US" altLang="en-US" sz="1800"/>
              <a:t>  How can we learn to survive in our environment?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We have looked at Q-learning, which simply learns from experience.</a:t>
            </a:r>
          </a:p>
          <a:p>
            <a:pPr eaLnBrk="1" hangingPunct="1"/>
            <a:r>
              <a:rPr lang="en-US" altLang="en-US" sz="1800"/>
              <a:t>   No model of the world is needed.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We made simplifying assumptions: e.g. state of the world only depends on</a:t>
            </a:r>
          </a:p>
          <a:p>
            <a:pPr eaLnBrk="1" hangingPunct="1"/>
            <a:r>
              <a:rPr lang="en-US" altLang="en-US" sz="1800"/>
              <a:t>  last state and action. This is the </a:t>
            </a:r>
            <a:r>
              <a:rPr lang="en-US" altLang="en-US" sz="1800" i="1"/>
              <a:t>Markov</a:t>
            </a:r>
            <a:r>
              <a:rPr lang="en-US" altLang="en-US" sz="1800"/>
              <a:t> assumption. The model is called</a:t>
            </a:r>
          </a:p>
          <a:p>
            <a:pPr eaLnBrk="1" hangingPunct="1"/>
            <a:r>
              <a:rPr lang="en-US" altLang="en-US" sz="1800"/>
              <a:t>  a </a:t>
            </a:r>
            <a:r>
              <a:rPr lang="en-US" altLang="en-US" sz="1800" i="1"/>
              <a:t>Markov Decision Process (MDP).</a:t>
            </a:r>
          </a:p>
          <a:p>
            <a:pPr eaLnBrk="1" hangingPunct="1"/>
            <a:endParaRPr lang="en-US" altLang="en-US" sz="1800" i="1"/>
          </a:p>
          <a:p>
            <a:pPr eaLnBrk="1" hangingPunct="1">
              <a:buFontTx/>
              <a:buChar char="•"/>
            </a:pPr>
            <a:r>
              <a:rPr lang="en-US" altLang="en-US" sz="1800"/>
              <a:t> We assumed deterministic dynamics, reward function, but the world really is </a:t>
            </a:r>
          </a:p>
          <a:p>
            <a:pPr eaLnBrk="1" hangingPunct="1"/>
            <a:r>
              <a:rPr lang="en-US" altLang="en-US" sz="1800"/>
              <a:t>   stochastic.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There are many extensions to speed up learning.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There have been many successful real world applications.</a:t>
            </a:r>
          </a:p>
        </p:txBody>
      </p:sp>
      <p:sp>
        <p:nvSpPr>
          <p:cNvPr id="48131" name="TextBox 5">
            <a:extLst>
              <a:ext uri="{FF2B5EF4-FFF2-40B4-BE49-F238E27FC236}">
                <a16:creationId xmlns:a16="http://schemas.microsoft.com/office/drawing/2014/main" id="{9F0B3634-3AF8-4DC1-91C7-BEA98BDA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4" y="6251575"/>
            <a:ext cx="6562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>
                <a:hlinkClick r:id="rId2"/>
              </a:rPr>
              <a:t>http://elsy.gdan.pl/index.php?option=com_content&amp;task=view&amp;id=20&amp;Itemid=39</a:t>
            </a:r>
            <a:endParaRPr lang="en-US" altLang="en-US" sz="1400" i="1"/>
          </a:p>
          <a:p>
            <a:pPr eaLnBrk="1" hangingPunct="1"/>
            <a:endParaRPr lang="en-US" altLang="en-US" sz="14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>
            <a:extLst>
              <a:ext uri="{FF2B5EF4-FFF2-40B4-BE49-F238E27FC236}">
                <a16:creationId xmlns:a16="http://schemas.microsoft.com/office/drawing/2014/main" id="{8D16BC0E-F55C-4865-A598-A4EC0E82E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Big Picture</a:t>
            </a:r>
          </a:p>
        </p:txBody>
      </p:sp>
      <p:sp>
        <p:nvSpPr>
          <p:cNvPr id="18434" name="Text Box 15">
            <a:extLst>
              <a:ext uri="{FF2B5EF4-FFF2-40B4-BE49-F238E27FC236}">
                <a16:creationId xmlns:a16="http://schemas.microsoft.com/office/drawing/2014/main" id="{FA00ADB9-48CF-48AD-BA55-3FC62F4C8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613" y="6245226"/>
            <a:ext cx="7512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Your action influences the state of the world which determines its reward</a:t>
            </a:r>
          </a:p>
        </p:txBody>
      </p:sp>
      <p:pic>
        <p:nvPicPr>
          <p:cNvPr id="18435" name="Picture 15">
            <a:extLst>
              <a:ext uri="{FF2B5EF4-FFF2-40B4-BE49-F238E27FC236}">
                <a16:creationId xmlns:a16="http://schemas.microsoft.com/office/drawing/2014/main" id="{ACC12789-FD57-4B2A-B52F-9070D4AF2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304925"/>
            <a:ext cx="6430963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3B926E32-F9A7-49D4-A608-E2FB64CAB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Complications</a:t>
            </a:r>
          </a:p>
        </p:txBody>
      </p:sp>
      <p:sp>
        <p:nvSpPr>
          <p:cNvPr id="20482" name="Text Box 4">
            <a:extLst>
              <a:ext uri="{FF2B5EF4-FFF2-40B4-BE49-F238E27FC236}">
                <a16:creationId xmlns:a16="http://schemas.microsoft.com/office/drawing/2014/main" id="{0459B4B0-D76F-415D-AA4C-A97D053AA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9" y="1730376"/>
            <a:ext cx="8150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The outcome of your actions may be uncertain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You may not be able to perfectly sense the state of the world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The reward may be stochastic. 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Reward is delayed (i.e. finding food in a maze)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You may have no clue (model) about how the world responds to your actions.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You may have no clue (model) of how rewards are being paid off.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The world may change while you try to learn it 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How much time do you need to explore uncharted territory before you </a:t>
            </a:r>
          </a:p>
          <a:p>
            <a:pPr eaLnBrk="1" hangingPunct="1"/>
            <a:r>
              <a:rPr lang="en-US" altLang="en-US" sz="1800"/>
              <a:t>  exploit what you have learned?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BE2E559A-46F7-40D1-AB9F-EE0D35C75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Task</a:t>
            </a:r>
          </a:p>
        </p:txBody>
      </p:sp>
      <p:sp>
        <p:nvSpPr>
          <p:cNvPr id="22530" name="Text Box 5">
            <a:extLst>
              <a:ext uri="{FF2B5EF4-FFF2-40B4-BE49-F238E27FC236}">
                <a16:creationId xmlns:a16="http://schemas.microsoft.com/office/drawing/2014/main" id="{0798FEA3-D661-4F37-AE38-E3BF9C5F8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1" y="1884364"/>
            <a:ext cx="82899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To learn an optimal </a:t>
            </a:r>
            <a:r>
              <a:rPr lang="en-US" altLang="en-US" sz="1800" i="1">
                <a:solidFill>
                  <a:srgbClr val="FF0000"/>
                </a:solidFill>
              </a:rPr>
              <a:t>policy</a:t>
            </a:r>
            <a:r>
              <a:rPr lang="en-US" altLang="en-US" sz="1800"/>
              <a:t> that maps states of the world to actions of the agent.</a:t>
            </a:r>
          </a:p>
          <a:p>
            <a:pPr eaLnBrk="1" hangingPunct="1"/>
            <a:r>
              <a:rPr lang="en-US" altLang="en-US" sz="1800"/>
              <a:t>   I.e., if this patch of room is dirty, I clean it. If my battery is empty, I recharge it.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 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What is it that the agent tries to optimize?</a:t>
            </a:r>
          </a:p>
          <a:p>
            <a:pPr eaLnBrk="1" hangingPunct="1"/>
            <a:r>
              <a:rPr lang="en-US" altLang="en-US" sz="1800"/>
              <a:t>  Answer: the </a:t>
            </a:r>
            <a:r>
              <a:rPr lang="en-US" altLang="en-US" sz="1800">
                <a:solidFill>
                  <a:srgbClr val="FF0000"/>
                </a:solidFill>
              </a:rPr>
              <a:t>total future discounted reward:</a:t>
            </a:r>
          </a:p>
        </p:txBody>
      </p:sp>
      <p:graphicFrame>
        <p:nvGraphicFramePr>
          <p:cNvPr id="22531" name="Object 2">
            <a:extLst>
              <a:ext uri="{FF2B5EF4-FFF2-40B4-BE49-F238E27FC236}">
                <a16:creationId xmlns:a16="http://schemas.microsoft.com/office/drawing/2014/main" id="{404F172B-3554-472A-8CB5-DA137AB74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1776" y="2805113"/>
          <a:ext cx="13874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Equation" r:id="rId4" imgW="723272" imgH="177646" progId="Equation.DSMT4">
                  <p:embed/>
                </p:oleObj>
              </mc:Choice>
              <mc:Fallback>
                <p:oleObj name="Equation" r:id="rId4" imgW="723272" imgH="177646" progId="Equation.DSMT4">
                  <p:embed/>
                  <p:pic>
                    <p:nvPicPr>
                      <p:cNvPr id="22531" name="Object 2">
                        <a:extLst>
                          <a:ext uri="{FF2B5EF4-FFF2-40B4-BE49-F238E27FC236}">
                            <a16:creationId xmlns:a16="http://schemas.microsoft.com/office/drawing/2014/main" id="{404F172B-3554-472A-8CB5-DA137AB74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6" y="2805113"/>
                        <a:ext cx="13874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3">
            <a:extLst>
              <a:ext uri="{FF2B5EF4-FFF2-40B4-BE49-F238E27FC236}">
                <a16:creationId xmlns:a16="http://schemas.microsoft.com/office/drawing/2014/main" id="{CE77B402-1676-42B5-BBCE-79077266AD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5900" y="4294188"/>
          <a:ext cx="379095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6" imgW="2057400" imgH="685800" progId="Equation.DSMT4">
                  <p:embed/>
                </p:oleObj>
              </mc:Choice>
              <mc:Fallback>
                <p:oleObj name="Equation" r:id="rId6" imgW="2057400" imgH="685800" progId="Equation.DSMT4">
                  <p:embed/>
                  <p:pic>
                    <p:nvPicPr>
                      <p:cNvPr id="22532" name="Object 3">
                        <a:extLst>
                          <a:ext uri="{FF2B5EF4-FFF2-40B4-BE49-F238E27FC236}">
                            <a16:creationId xmlns:a16="http://schemas.microsoft.com/office/drawing/2014/main" id="{CE77B402-1676-42B5-BBCE-79077266A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4294188"/>
                        <a:ext cx="3790950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8">
            <a:extLst>
              <a:ext uri="{FF2B5EF4-FFF2-40B4-BE49-F238E27FC236}">
                <a16:creationId xmlns:a16="http://schemas.microsoft.com/office/drawing/2014/main" id="{A558C6B5-018F-43C3-AFEA-D6D3B47B8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5880101"/>
            <a:ext cx="602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Note: immediate reward is worth more than future reward.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">
            <a:extLst>
              <a:ext uri="{FF2B5EF4-FFF2-40B4-BE49-F238E27FC236}">
                <a16:creationId xmlns:a16="http://schemas.microsoft.com/office/drawing/2014/main" id="{55B47A17-38AC-4962-90FE-585A22208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Value Function</a:t>
            </a:r>
          </a:p>
        </p:txBody>
      </p:sp>
      <p:sp>
        <p:nvSpPr>
          <p:cNvPr id="24578" name="Text Box 5">
            <a:extLst>
              <a:ext uri="{FF2B5EF4-FFF2-40B4-BE49-F238E27FC236}">
                <a16:creationId xmlns:a16="http://schemas.microsoft.com/office/drawing/2014/main" id="{339C35B0-AA97-4449-8D8A-FFF867A36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1336675"/>
            <a:ext cx="7777162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Let</a:t>
            </a:r>
            <a:r>
              <a:rPr lang="ja-JP" altLang="en-US" sz="1800"/>
              <a:t>’</a:t>
            </a:r>
            <a:r>
              <a:rPr lang="en-US" altLang="ja-JP" sz="1800"/>
              <a:t>s say we have access to the optimal value function that computes the</a:t>
            </a:r>
          </a:p>
          <a:p>
            <a:pPr eaLnBrk="1" hangingPunct="1"/>
            <a:r>
              <a:rPr lang="en-US" altLang="en-US" sz="1800"/>
              <a:t>  total future discounted reward            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What would be the optimal policy            ?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Answer: we choose the action that maximizes:  </a:t>
            </a:r>
          </a:p>
        </p:txBody>
      </p:sp>
      <p:graphicFrame>
        <p:nvGraphicFramePr>
          <p:cNvPr id="24579" name="Object 2">
            <a:extLst>
              <a:ext uri="{FF2B5EF4-FFF2-40B4-BE49-F238E27FC236}">
                <a16:creationId xmlns:a16="http://schemas.microsoft.com/office/drawing/2014/main" id="{631F623E-0CF7-467B-85BD-705977405D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8375" y="3368675"/>
          <a:ext cx="45545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4" imgW="2578100" imgH="419100" progId="Equation.3">
                  <p:embed/>
                </p:oleObj>
              </mc:Choice>
              <mc:Fallback>
                <p:oleObj name="Equation" r:id="rId4" imgW="2578100" imgH="419100" progId="Equation.3">
                  <p:embed/>
                  <p:pic>
                    <p:nvPicPr>
                      <p:cNvPr id="24579" name="Object 2">
                        <a:extLst>
                          <a:ext uri="{FF2B5EF4-FFF2-40B4-BE49-F238E27FC236}">
                            <a16:creationId xmlns:a16="http://schemas.microsoft.com/office/drawing/2014/main" id="{631F623E-0CF7-467B-85BD-705977405D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3368675"/>
                        <a:ext cx="45545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3">
            <a:extLst>
              <a:ext uri="{FF2B5EF4-FFF2-40B4-BE49-F238E27FC236}">
                <a16:creationId xmlns:a16="http://schemas.microsoft.com/office/drawing/2014/main" id="{13BE84B6-C412-478F-9E8C-44A8491B11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9850" y="1631950"/>
          <a:ext cx="6413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6" imgW="419100" imgH="228600" progId="Equation.DSMT4">
                  <p:embed/>
                </p:oleObj>
              </mc:Choice>
              <mc:Fallback>
                <p:oleObj name="Equation" r:id="rId6" imgW="419100" imgH="228600" progId="Equation.DSMT4">
                  <p:embed/>
                  <p:pic>
                    <p:nvPicPr>
                      <p:cNvPr id="24580" name="Object 3">
                        <a:extLst>
                          <a:ext uri="{FF2B5EF4-FFF2-40B4-BE49-F238E27FC236}">
                            <a16:creationId xmlns:a16="http://schemas.microsoft.com/office/drawing/2014/main" id="{13BE84B6-C412-478F-9E8C-44A8491B11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1631950"/>
                        <a:ext cx="6413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4">
            <a:extLst>
              <a:ext uri="{FF2B5EF4-FFF2-40B4-BE49-F238E27FC236}">
                <a16:creationId xmlns:a16="http://schemas.microsoft.com/office/drawing/2014/main" id="{A9D4FA31-731E-41F8-AD76-2A9EE648CC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0688" y="2184401"/>
          <a:ext cx="7048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Equation" r:id="rId8" imgW="419100" imgH="228600" progId="Equation.DSMT4">
                  <p:embed/>
                </p:oleObj>
              </mc:Choice>
              <mc:Fallback>
                <p:oleObj name="Equation" r:id="rId8" imgW="419100" imgH="228600" progId="Equation.DSMT4">
                  <p:embed/>
                  <p:pic>
                    <p:nvPicPr>
                      <p:cNvPr id="24581" name="Object 4">
                        <a:extLst>
                          <a:ext uri="{FF2B5EF4-FFF2-40B4-BE49-F238E27FC236}">
                            <a16:creationId xmlns:a16="http://schemas.microsoft.com/office/drawing/2014/main" id="{A9D4FA31-731E-41F8-AD76-2A9EE648CC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2184401"/>
                        <a:ext cx="7048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9">
            <a:extLst>
              <a:ext uri="{FF2B5EF4-FFF2-40B4-BE49-F238E27FC236}">
                <a16:creationId xmlns:a16="http://schemas.microsoft.com/office/drawing/2014/main" id="{FC9017FB-03EB-48D9-882C-57088919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339" y="4613275"/>
            <a:ext cx="83407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 We assume that we know what the reward will be if we perform action </a:t>
            </a:r>
            <a:r>
              <a:rPr lang="ja-JP" altLang="en-US" sz="1800"/>
              <a:t>“</a:t>
            </a:r>
            <a:r>
              <a:rPr lang="en-US" altLang="ja-JP" sz="1800"/>
              <a:t>a</a:t>
            </a:r>
            <a:r>
              <a:rPr lang="ja-JP" altLang="en-US" sz="1800"/>
              <a:t>”</a:t>
            </a:r>
            <a:r>
              <a:rPr lang="en-US" altLang="ja-JP" sz="1800"/>
              <a:t> in</a:t>
            </a:r>
          </a:p>
          <a:p>
            <a:pPr eaLnBrk="1" hangingPunct="1"/>
            <a:r>
              <a:rPr lang="en-US" altLang="en-US" sz="1800"/>
              <a:t>  state </a:t>
            </a:r>
            <a:r>
              <a:rPr lang="ja-JP" altLang="en-US" sz="1800"/>
              <a:t>“</a:t>
            </a:r>
            <a:r>
              <a:rPr lang="en-US" altLang="ja-JP" sz="1800"/>
              <a:t>s</a:t>
            </a:r>
            <a:r>
              <a:rPr lang="ja-JP" altLang="en-US" sz="1800"/>
              <a:t>”</a:t>
            </a:r>
            <a:r>
              <a:rPr lang="en-US" altLang="ja-JP" sz="1800"/>
              <a:t>:</a:t>
            </a: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We also assume we know what the next state of the world will be if we perform </a:t>
            </a:r>
          </a:p>
          <a:p>
            <a:pPr eaLnBrk="1" hangingPunct="1"/>
            <a:r>
              <a:rPr lang="en-US" altLang="en-US" sz="1800"/>
              <a:t>  action </a:t>
            </a:r>
            <a:r>
              <a:rPr lang="ja-JP" altLang="en-US" sz="1800"/>
              <a:t>“</a:t>
            </a:r>
            <a:r>
              <a:rPr lang="en-US" altLang="ja-JP" sz="1800"/>
              <a:t>a</a:t>
            </a:r>
            <a:r>
              <a:rPr lang="ja-JP" altLang="en-US" sz="1800"/>
              <a:t>”</a:t>
            </a:r>
            <a:r>
              <a:rPr lang="en-US" altLang="ja-JP" sz="1800"/>
              <a:t> in state </a:t>
            </a:r>
            <a:r>
              <a:rPr lang="ja-JP" altLang="en-US" sz="1800"/>
              <a:t>“</a:t>
            </a:r>
            <a:r>
              <a:rPr lang="en-US" altLang="ja-JP" sz="1800"/>
              <a:t>s</a:t>
            </a:r>
            <a:r>
              <a:rPr lang="ja-JP" altLang="en-US" sz="1800"/>
              <a:t>”</a:t>
            </a:r>
            <a:r>
              <a:rPr lang="en-US" altLang="ja-JP" sz="1800"/>
              <a:t>:  </a:t>
            </a:r>
            <a:endParaRPr lang="en-US" altLang="en-US" sz="1800"/>
          </a:p>
        </p:txBody>
      </p:sp>
      <p:graphicFrame>
        <p:nvGraphicFramePr>
          <p:cNvPr id="24583" name="Object 5">
            <a:extLst>
              <a:ext uri="{FF2B5EF4-FFF2-40B4-BE49-F238E27FC236}">
                <a16:creationId xmlns:a16="http://schemas.microsoft.com/office/drawing/2014/main" id="{9CCE5237-3E6D-4CF4-AFF7-61A0507F5B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8964" y="4938713"/>
          <a:ext cx="7080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10" imgW="482181" imgH="215713" progId="Equation.DSMT4">
                  <p:embed/>
                </p:oleObj>
              </mc:Choice>
              <mc:Fallback>
                <p:oleObj name="Equation" r:id="rId10" imgW="482181" imgH="215713" progId="Equation.DSMT4">
                  <p:embed/>
                  <p:pic>
                    <p:nvPicPr>
                      <p:cNvPr id="24583" name="Object 5">
                        <a:extLst>
                          <a:ext uri="{FF2B5EF4-FFF2-40B4-BE49-F238E27FC236}">
                            <a16:creationId xmlns:a16="http://schemas.microsoft.com/office/drawing/2014/main" id="{9CCE5237-3E6D-4CF4-AFF7-61A0507F5B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4" y="4938713"/>
                        <a:ext cx="7080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6">
            <a:extLst>
              <a:ext uri="{FF2B5EF4-FFF2-40B4-BE49-F238E27FC236}">
                <a16:creationId xmlns:a16="http://schemas.microsoft.com/office/drawing/2014/main" id="{10A74092-E739-45C3-9CB2-67958F3440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8188" y="5986463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12" imgW="914400" imgH="228600" progId="Equation.DSMT4">
                  <p:embed/>
                </p:oleObj>
              </mc:Choice>
              <mc:Fallback>
                <p:oleObj name="Equation" r:id="rId12" imgW="914400" imgH="228600" progId="Equation.DSMT4">
                  <p:embed/>
                  <p:pic>
                    <p:nvPicPr>
                      <p:cNvPr id="24584" name="Object 6">
                        <a:extLst>
                          <a:ext uri="{FF2B5EF4-FFF2-40B4-BE49-F238E27FC236}">
                            <a16:creationId xmlns:a16="http://schemas.microsoft.com/office/drawing/2014/main" id="{10A74092-E739-45C3-9CB2-67958F344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5986463"/>
                        <a:ext cx="1422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FFB09EB-4886-45C2-8A65-BE779B53B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Example I</a:t>
            </a:r>
          </a:p>
        </p:txBody>
      </p:sp>
      <p:sp>
        <p:nvSpPr>
          <p:cNvPr id="26626" name="Text Box 4">
            <a:extLst>
              <a:ext uri="{FF2B5EF4-FFF2-40B4-BE49-F238E27FC236}">
                <a16:creationId xmlns:a16="http://schemas.microsoft.com/office/drawing/2014/main" id="{EFA195E8-56C4-4273-A587-2E26433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1" y="1490664"/>
            <a:ext cx="7667625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Consider some complicated graph, and we would like to find the shortest</a:t>
            </a:r>
          </a:p>
          <a:p>
            <a:pPr eaLnBrk="1" hangingPunct="1"/>
            <a:r>
              <a:rPr lang="en-US" altLang="en-US" sz="1800"/>
              <a:t>   path from a node Si to a goal node G.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Traversing an edge will cost you </a:t>
            </a:r>
            <a:r>
              <a:rPr lang="ja-JP" altLang="en-US" sz="1800"/>
              <a:t>“</a:t>
            </a:r>
            <a:r>
              <a:rPr lang="en-US" altLang="ja-JP" sz="1800"/>
              <a:t>length edge</a:t>
            </a:r>
            <a:r>
              <a:rPr lang="ja-JP" altLang="en-US" sz="1800"/>
              <a:t>”</a:t>
            </a:r>
            <a:r>
              <a:rPr lang="en-US" altLang="ja-JP" sz="1800"/>
              <a:t> dollars.</a:t>
            </a:r>
          </a:p>
          <a:p>
            <a:pPr eaLnBrk="1" hangingPunct="1">
              <a:buFontTx/>
              <a:buChar char="•"/>
            </a:pPr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The value function encodes the total remaining</a:t>
            </a:r>
          </a:p>
          <a:p>
            <a:pPr eaLnBrk="1" hangingPunct="1"/>
            <a:r>
              <a:rPr lang="en-US" altLang="en-US" sz="1800"/>
              <a:t>   distance to the goal node from any node s, i.e.</a:t>
            </a:r>
          </a:p>
          <a:p>
            <a:pPr eaLnBrk="1" hangingPunct="1"/>
            <a:r>
              <a:rPr lang="en-US" altLang="en-US" sz="1800"/>
              <a:t>   V(s) = </a:t>
            </a:r>
            <a:r>
              <a:rPr lang="ja-JP" altLang="en-US" sz="1800"/>
              <a:t>“</a:t>
            </a:r>
            <a:r>
              <a:rPr lang="en-US" altLang="ja-JP" sz="1800" i="1"/>
              <a:t>1 / distance</a:t>
            </a:r>
            <a:r>
              <a:rPr lang="ja-JP" altLang="en-US" sz="1800"/>
              <a:t>”</a:t>
            </a:r>
            <a:r>
              <a:rPr lang="en-US" altLang="ja-JP" sz="1800"/>
              <a:t> to goal from s.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Tx/>
              <a:buChar char="•"/>
            </a:pPr>
            <a:r>
              <a:rPr lang="en-US" altLang="en-US" sz="1800"/>
              <a:t> If you know V(s), the problem is trivial. You simply </a:t>
            </a:r>
          </a:p>
          <a:p>
            <a:pPr eaLnBrk="1" hangingPunct="1"/>
            <a:r>
              <a:rPr lang="en-US" altLang="en-US" sz="1800"/>
              <a:t>   choose the node that has highest V(s).</a:t>
            </a:r>
          </a:p>
        </p:txBody>
      </p:sp>
      <p:sp>
        <p:nvSpPr>
          <p:cNvPr id="26627" name="Oval 5">
            <a:extLst>
              <a:ext uri="{FF2B5EF4-FFF2-40B4-BE49-F238E27FC236}">
                <a16:creationId xmlns:a16="http://schemas.microsoft.com/office/drawing/2014/main" id="{AB7A748A-8CE4-4A2E-8D02-374D0B58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9" y="3319463"/>
            <a:ext cx="155575" cy="19685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28" name="Oval 6">
            <a:extLst>
              <a:ext uri="{FF2B5EF4-FFF2-40B4-BE49-F238E27FC236}">
                <a16:creationId xmlns:a16="http://schemas.microsoft.com/office/drawing/2014/main" id="{A1B93FE9-2E3D-4F22-BEA9-F1CF9F35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9" y="3865563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29" name="Oval 7">
            <a:extLst>
              <a:ext uri="{FF2B5EF4-FFF2-40B4-BE49-F238E27FC236}">
                <a16:creationId xmlns:a16="http://schemas.microsoft.com/office/drawing/2014/main" id="{8BBD5C76-6365-430A-8C62-41DE8F05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714" y="2822575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0" name="Oval 8">
            <a:extLst>
              <a:ext uri="{FF2B5EF4-FFF2-40B4-BE49-F238E27FC236}">
                <a16:creationId xmlns:a16="http://schemas.microsoft.com/office/drawing/2014/main" id="{C461CCB5-8407-4D01-B0D9-A86BDC55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714" y="2833688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1" name="Oval 9">
            <a:extLst>
              <a:ext uri="{FF2B5EF4-FFF2-40B4-BE49-F238E27FC236}">
                <a16:creationId xmlns:a16="http://schemas.microsoft.com/office/drawing/2014/main" id="{1878F6DB-015E-4452-92EC-05E4E2CF3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6964" y="3605213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2" name="Oval 10">
            <a:extLst>
              <a:ext uri="{FF2B5EF4-FFF2-40B4-BE49-F238E27FC236}">
                <a16:creationId xmlns:a16="http://schemas.microsoft.com/office/drawing/2014/main" id="{456F2458-A27A-4299-B449-2645F8094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526" y="4602163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3" name="Oval 11">
            <a:extLst>
              <a:ext uri="{FF2B5EF4-FFF2-40B4-BE49-F238E27FC236}">
                <a16:creationId xmlns:a16="http://schemas.microsoft.com/office/drawing/2014/main" id="{613204B0-BEA7-4F31-8DB0-1AC7F031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39" y="3641725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4" name="Oval 12">
            <a:extLst>
              <a:ext uri="{FF2B5EF4-FFF2-40B4-BE49-F238E27FC236}">
                <a16:creationId xmlns:a16="http://schemas.microsoft.com/office/drawing/2014/main" id="{1EC95AEA-B069-4C78-8263-5A5F90D54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76" y="4117975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5" name="Oval 13">
            <a:extLst>
              <a:ext uri="{FF2B5EF4-FFF2-40B4-BE49-F238E27FC236}">
                <a16:creationId xmlns:a16="http://schemas.microsoft.com/office/drawing/2014/main" id="{A9F1F296-B08F-4BBE-8426-2066ED55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1" y="4327525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6" name="Oval 14">
            <a:extLst>
              <a:ext uri="{FF2B5EF4-FFF2-40B4-BE49-F238E27FC236}">
                <a16:creationId xmlns:a16="http://schemas.microsoft.com/office/drawing/2014/main" id="{51CEF2E2-0EE7-4530-8044-039567BE4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1" y="4957763"/>
            <a:ext cx="155575" cy="1968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7" name="Oval 15">
            <a:extLst>
              <a:ext uri="{FF2B5EF4-FFF2-40B4-BE49-F238E27FC236}">
                <a16:creationId xmlns:a16="http://schemas.microsoft.com/office/drawing/2014/main" id="{763E63A6-BF83-41F9-B0A8-D1ED8D6AB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5789" y="4181475"/>
            <a:ext cx="155575" cy="1968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8" name="Line 16">
            <a:extLst>
              <a:ext uri="{FF2B5EF4-FFF2-40B4-BE49-F238E27FC236}">
                <a16:creationId xmlns:a16="http://schemas.microsoft.com/office/drawing/2014/main" id="{27CEC288-D469-4EE1-8B03-24146EFB2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9239" y="3460751"/>
            <a:ext cx="98425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Line 17">
            <a:extLst>
              <a:ext uri="{FF2B5EF4-FFF2-40B4-BE49-F238E27FC236}">
                <a16:creationId xmlns:a16="http://schemas.microsoft.com/office/drawing/2014/main" id="{858F0F0D-BD28-4060-B70D-F41BEEB62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6226" y="2968625"/>
            <a:ext cx="4222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Line 18">
            <a:extLst>
              <a:ext uri="{FF2B5EF4-FFF2-40B4-BE49-F238E27FC236}">
                <a16:creationId xmlns:a16="http://schemas.microsoft.com/office/drawing/2014/main" id="{80EAE04F-6BDD-48BB-BBA6-9DEDAE47D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0" y="2954339"/>
            <a:ext cx="450850" cy="744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1" name="Line 19">
            <a:extLst>
              <a:ext uri="{FF2B5EF4-FFF2-40B4-BE49-F238E27FC236}">
                <a16:creationId xmlns:a16="http://schemas.microsoft.com/office/drawing/2014/main" id="{1369EDF7-C84A-4DA5-B2D7-2B1EE385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9788" y="3741739"/>
            <a:ext cx="32385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2" name="Line 20">
            <a:extLst>
              <a:ext uri="{FF2B5EF4-FFF2-40B4-BE49-F238E27FC236}">
                <a16:creationId xmlns:a16="http://schemas.microsoft.com/office/drawing/2014/main" id="{7978834D-6E58-4A25-A941-A61AA8B45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3910014"/>
            <a:ext cx="46355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3" name="Line 21">
            <a:extLst>
              <a:ext uri="{FF2B5EF4-FFF2-40B4-BE49-F238E27FC236}">
                <a16:creationId xmlns:a16="http://schemas.microsoft.com/office/drawing/2014/main" id="{34E5DB55-959E-411B-8B00-A064CEDBD5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39088" y="3727450"/>
            <a:ext cx="83026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Line 22">
            <a:extLst>
              <a:ext uri="{FF2B5EF4-FFF2-40B4-BE49-F238E27FC236}">
                <a16:creationId xmlns:a16="http://schemas.microsoft.com/office/drawing/2014/main" id="{3CF5DC9A-90DE-4545-998A-0B3C7A621B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66200" y="2882900"/>
            <a:ext cx="323850" cy="84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Line 23">
            <a:extLst>
              <a:ext uri="{FF2B5EF4-FFF2-40B4-BE49-F238E27FC236}">
                <a16:creationId xmlns:a16="http://schemas.microsoft.com/office/drawing/2014/main" id="{702FC217-D302-4522-B310-C7226B888E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4213" y="2897188"/>
            <a:ext cx="633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Line 24">
            <a:extLst>
              <a:ext uri="{FF2B5EF4-FFF2-40B4-BE49-F238E27FC236}">
                <a16:creationId xmlns:a16="http://schemas.microsoft.com/office/drawing/2014/main" id="{6B834416-D5C4-403E-8551-33E9210880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6200" y="4445001"/>
            <a:ext cx="14288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5">
            <a:extLst>
              <a:ext uri="{FF2B5EF4-FFF2-40B4-BE49-F238E27FC236}">
                <a16:creationId xmlns:a16="http://schemas.microsoft.com/office/drawing/2014/main" id="{968189E7-8766-410E-99BC-6FDEF9D4FC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75650" y="4219575"/>
            <a:ext cx="84138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6">
            <a:extLst>
              <a:ext uri="{FF2B5EF4-FFF2-40B4-BE49-F238E27FC236}">
                <a16:creationId xmlns:a16="http://schemas.microsoft.com/office/drawing/2014/main" id="{F6EFAA75-DA5C-49BD-9AEA-45B999C06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1363" y="4711701"/>
            <a:ext cx="646112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7">
            <a:extLst>
              <a:ext uri="{FF2B5EF4-FFF2-40B4-BE49-F238E27FC236}">
                <a16:creationId xmlns:a16="http://schemas.microsoft.com/office/drawing/2014/main" id="{144261D1-6F2A-429B-8BD6-01EC5C9A6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80489" y="4303713"/>
            <a:ext cx="561975" cy="112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8">
            <a:extLst>
              <a:ext uri="{FF2B5EF4-FFF2-40B4-BE49-F238E27FC236}">
                <a16:creationId xmlns:a16="http://schemas.microsoft.com/office/drawing/2014/main" id="{AFF3D55F-4F3C-4475-A5A8-866B686D6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96339" y="3698876"/>
            <a:ext cx="465137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Line 29">
            <a:extLst>
              <a:ext uri="{FF2B5EF4-FFF2-40B4-BE49-F238E27FC236}">
                <a16:creationId xmlns:a16="http://schemas.microsoft.com/office/drawing/2014/main" id="{7319C725-761A-4687-94D6-9A26D5E3C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6776" y="4233864"/>
            <a:ext cx="479425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2" name="TextBox 30">
            <a:extLst>
              <a:ext uri="{FF2B5EF4-FFF2-40B4-BE49-F238E27FC236}">
                <a16:creationId xmlns:a16="http://schemas.microsoft.com/office/drawing/2014/main" id="{B7E7AFAA-6087-4BD0-BD46-5E7E83A9F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2903538"/>
            <a:ext cx="373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</a:t>
            </a:r>
            <a:r>
              <a:rPr lang="en-US" altLang="en-US" sz="1800" baseline="-25000"/>
              <a:t>i</a:t>
            </a:r>
            <a:endParaRPr lang="en-US" altLang="en-US" sz="1800"/>
          </a:p>
        </p:txBody>
      </p:sp>
      <p:sp>
        <p:nvSpPr>
          <p:cNvPr id="26653" name="TextBox 31">
            <a:extLst>
              <a:ext uri="{FF2B5EF4-FFF2-40B4-BE49-F238E27FC236}">
                <a16:creationId xmlns:a16="http://schemas.microsoft.com/office/drawing/2014/main" id="{6F272817-AF11-433B-B37C-EE20FBADD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1" y="4106864"/>
            <a:ext cx="36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54355</TotalTime>
  <Words>2318</Words>
  <Application>Microsoft Office PowerPoint</Application>
  <PresentationFormat>Widescreen</PresentationFormat>
  <Paragraphs>349</Paragraphs>
  <Slides>39</Slides>
  <Notes>10</Notes>
  <HiddenSlides>1</HiddenSlides>
  <MMClips>8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charter</vt:lpstr>
      <vt:lpstr>medium-content-sans-serif-font</vt:lpstr>
      <vt:lpstr>Menlo</vt:lpstr>
      <vt:lpstr>Wingdings</vt:lpstr>
      <vt:lpstr>dan-berkeley-nlp-v1</vt:lpstr>
      <vt:lpstr>Photo Editor Photo</vt:lpstr>
      <vt:lpstr>MathType 5.0 Equation</vt:lpstr>
      <vt:lpstr>Microsoft Equation</vt:lpstr>
      <vt:lpstr>Artificial Intelligence </vt:lpstr>
      <vt:lpstr>Overview</vt:lpstr>
      <vt:lpstr>Reinforcement Learning</vt:lpstr>
      <vt:lpstr>Reinforcement Learning</vt:lpstr>
      <vt:lpstr>The Big Picture</vt:lpstr>
      <vt:lpstr>Complications</vt:lpstr>
      <vt:lpstr>The Task</vt:lpstr>
      <vt:lpstr>Value Function</vt:lpstr>
      <vt:lpstr>Example I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Active Reinforcement Learning</vt:lpstr>
      <vt:lpstr>Active Reinforcement Learning</vt:lpstr>
      <vt:lpstr>Q-Learning </vt:lpstr>
      <vt:lpstr>Q-Learning</vt:lpstr>
      <vt:lpstr> Taking Action: Explore or Exploit </vt:lpstr>
      <vt:lpstr>Updating the q-table </vt:lpstr>
      <vt:lpstr>Q-Learning</vt:lpstr>
      <vt:lpstr>Q-Learning</vt:lpstr>
      <vt:lpstr>Video of Demo Q-Learning -- Gridworld</vt:lpstr>
      <vt:lpstr>Video of Demo Q-Learning -- Crawler</vt:lpstr>
      <vt:lpstr>Q-Learning Properties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Shah, Syed Jawad H. (UMKC-Student)</cp:lastModifiedBy>
  <cp:revision>2985</cp:revision>
  <cp:lastPrinted>2014-02-20T19:34:11Z</cp:lastPrinted>
  <dcterms:created xsi:type="dcterms:W3CDTF">2004-08-27T04:16:05Z</dcterms:created>
  <dcterms:modified xsi:type="dcterms:W3CDTF">2020-10-27T07:39:35Z</dcterms:modified>
</cp:coreProperties>
</file>